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4" r:id="rId3"/>
  </p:sldMasterIdLst>
  <p:notesMasterIdLst>
    <p:notesMasterId r:id="rId10"/>
  </p:notesMasterIdLst>
  <p:handoutMasterIdLst>
    <p:handoutMasterId r:id="rId11"/>
  </p:handoutMasterIdLst>
  <p:sldIdLst>
    <p:sldId id="263" r:id="rId4"/>
    <p:sldId id="269" r:id="rId5"/>
    <p:sldId id="268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e Aagaard" initials="LA" lastIdx="1" clrIdx="0">
    <p:extLst>
      <p:ext uri="{19B8F6BF-5375-455C-9EA6-DF929625EA0E}">
        <p15:presenceInfo xmlns:p15="http://schemas.microsoft.com/office/powerpoint/2012/main" userId="S::laagaard2021@fit.edu::4fdc833e-bafe-4843-994e-02f1f2a22ab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C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AC93C-5A11-5C3D-0665-66A7C5F082BF}" v="1" dt="2024-04-10T13:45:40.825"/>
    <p1510:client id="{B49A213B-1E69-4745-894B-991FED1F901A}" v="103" dt="2024-04-10T11:26:01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8DBFE8-F1B2-6115-AC8F-1E35E33E1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31DEE-2EEC-047E-D276-A99E88E13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10BB6-70A1-4528-893B-8EF43162264A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C7B29-D6A6-A853-1708-2D6F341BB6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68D0A-63EC-C3A9-63A7-C49A77404A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60B71-1F2C-4AD5-BFBA-31B9EC65E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21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488A4-C34C-4D45-A342-CD9AC22090D6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15EDB-AC02-4A51-B044-D6CB61CB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Olin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lin Quad background image" descr="L3Harris Center for Science and Engineering building in the Olin qua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51422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PD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Dining Hall background image" descr="Students walking with bicycles outside Panther Dining Hall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9689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L3Harris Vi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3Harris Village background image" descr="L3Harris Village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0365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44AF3AA-EC56-F3EC-39B1-9577935EBB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F9C809B6-FB27-AC18-C5F8-C66F9CE36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63BE7AB9-AABE-24FC-EE46-4DAAC6779B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ED474BF-CFFF-FBD4-A29F-1C6A9A13C9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76A23DBD-260B-7D6B-A2A2-BB59940D00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36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99A2083-CDB7-882E-956C-F6BDC8D6C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7" y="365125"/>
            <a:ext cx="10013194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067B04A2-0A6D-4C65-B1FC-8CF62F157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345" y="1825625"/>
            <a:ext cx="10013195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792993DE-EEC8-33B2-688E-E63020B05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3E347B79-A147-3FAF-B1DE-B2E06A25F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4DF431-F692-2C01-36FC-1886FCAA19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2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D191A7-0A1C-7117-4CDF-5CA4DD6B3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1">
            <a:extLst>
              <a:ext uri="{FF2B5EF4-FFF2-40B4-BE49-F238E27FC236}">
                <a16:creationId xmlns:a16="http://schemas.microsoft.com/office/drawing/2014/main" id="{EC3A6424-45E1-AFF4-5D76-79507F008D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9322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2">
            <a:extLst>
              <a:ext uri="{FF2B5EF4-FFF2-40B4-BE49-F238E27FC236}">
                <a16:creationId xmlns:a16="http://schemas.microsoft.com/office/drawing/2014/main" id="{D82416D4-01EA-2648-62C6-AA2AB47F50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66317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E0242D4C-13D6-E482-6C5C-4D34A61C93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299372-3D0B-423D-6499-F279AFD6A8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CA171CC-AB05-65D7-0658-55A7FCAB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8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2 subhea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1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11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ubhead 2">
            <a:extLst>
              <a:ext uri="{FF2B5EF4-FFF2-40B4-BE49-F238E27FC236}">
                <a16:creationId xmlns:a16="http://schemas.microsoft.com/office/drawing/2014/main" id="{80D1FFF2-C609-3A0A-4E70-0BB7D0768CC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69042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6" name="Content 2">
            <a:extLst>
              <a:ext uri="{FF2B5EF4-FFF2-40B4-BE49-F238E27FC236}">
                <a16:creationId xmlns:a16="http://schemas.microsoft.com/office/drawing/2014/main" id="{7CD01236-414D-B49F-D8FC-7DBB486AA30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575609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AE058589-5482-F3BB-8B4F-F84CB24B1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AEB1E2DB-DBDA-2C6B-5742-5E11A65553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36A2151-D4D5-3201-6E39-726323BD6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3 subhea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0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09" y="2505075"/>
            <a:ext cx="321871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head 2">
            <a:extLst>
              <a:ext uri="{FF2B5EF4-FFF2-40B4-BE49-F238E27FC236}">
                <a16:creationId xmlns:a16="http://schemas.microsoft.com/office/drawing/2014/main" id="{B3D56734-770D-6F30-BB2D-D8D4D11F618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17161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2">
            <a:extLst>
              <a:ext uri="{FF2B5EF4-FFF2-40B4-BE49-F238E27FC236}">
                <a16:creationId xmlns:a16="http://schemas.microsoft.com/office/drawing/2014/main" id="{CA7B05CC-C2AB-564B-37B7-437A9CF18E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24869" y="2505075"/>
            <a:ext cx="321871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ubhead 3">
            <a:extLst>
              <a:ext uri="{FF2B5EF4-FFF2-40B4-BE49-F238E27FC236}">
                <a16:creationId xmlns:a16="http://schemas.microsoft.com/office/drawing/2014/main" id="{1F01D400-9DBE-4162-B6AB-08E7F0D8F9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211121" y="1681163"/>
            <a:ext cx="3226419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0ED94B6D-6048-26D8-B260-A3A9403B11A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211120" y="2505075"/>
            <a:ext cx="322642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C8C9BF8B-2649-1FE6-1194-69FDCEF5F7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A01AF744-62C5-C218-733E-BCE3EBC22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771A321-2AD3-EDB3-2D27-AC37183D41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06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52BF76E-F317-4A50-5B65-46E102298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B5BE35F5-49BF-EE17-0430-A7AE6C2991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6B3B352C-35EC-497E-C54E-302C26B854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8DA1D1A-3324-116D-E4FB-1567AA3E9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3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">
            <a:extLst>
              <a:ext uri="{FF2B5EF4-FFF2-40B4-BE49-F238E27FC236}">
                <a16:creationId xmlns:a16="http://schemas.microsoft.com/office/drawing/2014/main" id="{8E89F663-E1C1-3B18-EDBB-990FB40B66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F5518A88-C138-E2E1-5E1D-2BBD8BCAC6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D3B263B-2C88-56C6-C7BB-DB710BB9F7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5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FL Tech 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irplane background image" descr="Florida Tech airplane in flight over the ocean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89739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FL Tech Stu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tudent background image" descr="Female student in a red shirt writing on a clear dry-erase boar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59260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gray background image" descr="Dark gray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152210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blue background image" descr="Dark blue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-1"/>
            <a:ext cx="12180229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423318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Panther Stat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statue background image" descr="Panther statue in the Panther Plaza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500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Lif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ife Sciences background image" descr="Olin Life Sciences building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505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Evans Li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vans Library background image" descr="Students walking to and from Evans Library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5361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Crawf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rawford background image" descr="Students walking around the Crawford building at night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197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1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73" r:id="rId3"/>
    <p:sldLayoutId id="2147483703" r:id="rId4"/>
    <p:sldLayoutId id="214748370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2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ight gray background image" descr="Light gray abstract background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7B362369-2587-FEF7-019A-3846A5A9D11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1825625"/>
            <a:ext cx="10013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4346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034" y="6356350"/>
            <a:ext cx="6110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873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4" r:id="rId5"/>
    <p:sldLayoutId id="2147483680" r:id="rId6"/>
    <p:sldLayoutId id="214748368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hrustcurve.org/motors/AeroTech/G25W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5223-9C3A-2ECD-CF74-24B28113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523258"/>
            <a:ext cx="9612386" cy="2172278"/>
          </a:xfrm>
        </p:spPr>
        <p:txBody>
          <a:bodyPr>
            <a:normAutofit/>
          </a:bodyPr>
          <a:lstStyle/>
          <a:p>
            <a:r>
              <a:rPr lang="en-US" dirty="0"/>
              <a:t>Sensor Fusion Toolbox for Rocket Motion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3832E-55CA-3976-8A56-42991C8FF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5822198"/>
            <a:ext cx="10249432" cy="668338"/>
          </a:xfrm>
        </p:spPr>
        <p:txBody>
          <a:bodyPr>
            <a:normAutofit/>
          </a:bodyPr>
          <a:lstStyle/>
          <a:p>
            <a:r>
              <a:rPr lang="en-US" dirty="0"/>
              <a:t>Luke </a:t>
            </a:r>
            <a:r>
              <a:rPr lang="en-US" dirty="0" err="1"/>
              <a:t>Aagaard</a:t>
            </a:r>
            <a:r>
              <a:rPr lang="en-US" dirty="0"/>
              <a:t>, Kian Jamal, Nathan Tardy, 4/11/2024</a:t>
            </a:r>
          </a:p>
        </p:txBody>
      </p:sp>
    </p:spTree>
    <p:extLst>
      <p:ext uri="{BB962C8B-B14F-4D97-AF65-F5344CB8AC3E}">
        <p14:creationId xmlns:p14="http://schemas.microsoft.com/office/powerpoint/2010/main" val="57280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081A-0874-F086-0236-D480818F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DECE-BAAF-848F-0D75-3AC1BAC4B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6" y="1825625"/>
            <a:ext cx="4727758" cy="4351338"/>
          </a:xfrm>
        </p:spPr>
        <p:txBody>
          <a:bodyPr>
            <a:normAutofit/>
          </a:bodyPr>
          <a:lstStyle/>
          <a:p>
            <a:r>
              <a:rPr lang="en-US" dirty="0"/>
              <a:t>Simulink model</a:t>
            </a:r>
          </a:p>
          <a:p>
            <a:pPr lvl="1"/>
            <a:r>
              <a:rPr lang="en-US" dirty="0"/>
              <a:t>1-D lookup table outputs Aerotech </a:t>
            </a:r>
            <a:r>
              <a:rPr lang="en-US" dirty="0" err="1"/>
              <a:t>G25W</a:t>
            </a:r>
            <a:r>
              <a:rPr lang="en-US" dirty="0"/>
              <a:t> Thrust curve using simulation time (thrust curve data taken from </a:t>
            </a:r>
            <a:r>
              <a:rPr lang="en-US" dirty="0">
                <a:hlinkClick r:id="rId2"/>
              </a:rPr>
              <a:t>thrustcurve.org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Three-axis Inertial Measurement Unit data simulation outputs simulated noisy accelerometer and gyroscope data</a:t>
            </a:r>
          </a:p>
          <a:p>
            <a:pPr lvl="1"/>
            <a:r>
              <a:rPr lang="en-US" dirty="0" err="1"/>
              <a:t>3DOF</a:t>
            </a:r>
            <a:r>
              <a:rPr lang="en-US" dirty="0"/>
              <a:t> block applies the equations of motion (EOM)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6ABDA-2BA1-7226-AD59-3EA9A04810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04/10/2024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6FD47-FEF9-5C88-AD64-629FE5708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Luke Aagaard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CC5D29-61EA-15F3-0E7C-3EE0D36852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691419-0ECB-733E-B4B2-82F53E0DE2E8}"/>
              </a:ext>
            </a:extLst>
          </p:cNvPr>
          <p:cNvGrpSpPr/>
          <p:nvPr/>
        </p:nvGrpSpPr>
        <p:grpSpPr>
          <a:xfrm>
            <a:off x="5137727" y="1645477"/>
            <a:ext cx="2594103" cy="1296105"/>
            <a:chOff x="6904618" y="1078558"/>
            <a:chExt cx="2594103" cy="12961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909F114-6558-AD66-F28C-ABC7A4DB8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4618" y="1078558"/>
              <a:ext cx="2594103" cy="93205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6801D8-8046-BF4D-2873-D651C297D850}"/>
                </a:ext>
              </a:extLst>
            </p:cNvPr>
            <p:cNvSpPr txBox="1"/>
            <p:nvPr/>
          </p:nvSpPr>
          <p:spPr>
            <a:xfrm>
              <a:off x="7304308" y="2005331"/>
              <a:ext cx="1794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1-D lookup table.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A83D72-7253-1A5F-3F85-8BB4B32A4763}"/>
              </a:ext>
            </a:extLst>
          </p:cNvPr>
          <p:cNvGrpSpPr/>
          <p:nvPr/>
        </p:nvGrpSpPr>
        <p:grpSpPr>
          <a:xfrm>
            <a:off x="8593873" y="176702"/>
            <a:ext cx="3036833" cy="2967053"/>
            <a:chOff x="5764935" y="1027906"/>
            <a:chExt cx="3036833" cy="296705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855518-F0CD-7CD0-ACB8-747A1AB7A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4935" y="1027906"/>
              <a:ext cx="3036833" cy="2603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30D64D-4C59-0867-891D-34DD31AF515B}"/>
                </a:ext>
              </a:extLst>
            </p:cNvPr>
            <p:cNvSpPr txBox="1"/>
            <p:nvPr/>
          </p:nvSpPr>
          <p:spPr>
            <a:xfrm>
              <a:off x="6225873" y="3625627"/>
              <a:ext cx="2114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3DOF</a:t>
              </a:r>
              <a:r>
                <a:rPr lang="en-US" dirty="0"/>
                <a:t> EOM block.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B8F6D4-D30D-3EEB-138C-FC3A0BE304A4}"/>
              </a:ext>
            </a:extLst>
          </p:cNvPr>
          <p:cNvGrpSpPr/>
          <p:nvPr/>
        </p:nvGrpSpPr>
        <p:grpSpPr>
          <a:xfrm>
            <a:off x="6647509" y="3375693"/>
            <a:ext cx="3464780" cy="2748719"/>
            <a:chOff x="8421347" y="1879385"/>
            <a:chExt cx="3978161" cy="31560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458A2CD-F1A4-7561-C2CF-6A6A327CD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1347" y="1879385"/>
              <a:ext cx="3491887" cy="273194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62A04B-BE20-7051-13A1-4DAEF770916D}"/>
                </a:ext>
              </a:extLst>
            </p:cNvPr>
            <p:cNvSpPr txBox="1"/>
            <p:nvPr/>
          </p:nvSpPr>
          <p:spPr>
            <a:xfrm>
              <a:off x="8503586" y="4611329"/>
              <a:ext cx="3895922" cy="424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Three-axis IMU simulation block.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5C7517ED-76D8-0C54-A7D2-91E792691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104" y="177339"/>
            <a:ext cx="2594103" cy="141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6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081A-0874-F086-0236-D480818F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DECE-BAAF-848F-0D75-3AC1BAC4B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Simulink model</a:t>
            </a:r>
          </a:p>
          <a:p>
            <a:r>
              <a:rPr lang="en-US" dirty="0"/>
              <a:t>MATLAB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Luke Aagaard</a:t>
            </a:r>
            <a:endParaRPr lang="en-US" sz="1800" b="0" i="0" dirty="0"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</a:t>
            </a:r>
            <a:r>
              <a:rPr lang="en-US" sz="1800" b="0" i="0" dirty="0" err="1">
                <a:solidFill>
                  <a:srgbClr val="008013"/>
                </a:solidFill>
                <a:effectLst/>
                <a:latin typeface="Menlo"/>
              </a:rPr>
              <a:t>AEE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 3150 Team Project</a:t>
            </a:r>
            <a:endParaRPr lang="en-US" sz="1800" b="0" i="0" dirty="0"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 March 28, 2024</a:t>
            </a:r>
            <a:endParaRPr lang="en-US" sz="1800" b="0" i="0" dirty="0"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Menlo"/>
              </a:rPr>
              <a:t>clc</a:t>
            </a:r>
            <a:r>
              <a:rPr lang="en-US" sz="1800" b="0" i="0" dirty="0">
                <a:effectLst/>
                <a:latin typeface="Menlo"/>
              </a:rPr>
              <a:t>; clear; close </a:t>
            </a:r>
            <a:r>
              <a:rPr lang="en-US" sz="1800" b="0" i="0" dirty="0">
                <a:solidFill>
                  <a:srgbClr val="A709F5"/>
                </a:solidFill>
                <a:effectLst/>
                <a:latin typeface="Menlo"/>
              </a:rPr>
              <a:t>all</a:t>
            </a:r>
            <a:r>
              <a:rPr lang="en-US" sz="1800" b="0" i="0" dirty="0">
                <a:effectLst/>
                <a:latin typeface="Menlo"/>
              </a:rPr>
              <a:t>; format </a:t>
            </a:r>
            <a:r>
              <a:rPr lang="en-US" sz="1800" b="0" i="0" dirty="0">
                <a:solidFill>
                  <a:srgbClr val="A709F5"/>
                </a:solidFill>
                <a:effectLst/>
                <a:latin typeface="Menlo"/>
              </a:rPr>
              <a:t>compact</a:t>
            </a:r>
            <a:r>
              <a:rPr lang="en-US" sz="1800" b="0" i="0" dirty="0">
                <a:effectLst/>
                <a:latin typeface="Menlo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Menlo"/>
              </a:rPr>
              <a:t>Simulation_Time</a:t>
            </a:r>
            <a:r>
              <a:rPr lang="en-US" sz="1800" b="0" i="0" dirty="0">
                <a:effectLst/>
                <a:latin typeface="Menlo"/>
              </a:rPr>
              <a:t> = 13; </a:t>
            </a:r>
            <a:r>
              <a:rPr lang="en-US" sz="1800" b="0" i="0" dirty="0">
                <a:solidFill>
                  <a:srgbClr val="008013"/>
                </a:solidFill>
                <a:effectLst/>
                <a:latin typeface="Menlo"/>
              </a:rPr>
              <a:t>%s</a:t>
            </a:r>
            <a:endParaRPr lang="en-US" sz="1800" b="0" i="0" dirty="0">
              <a:effectLst/>
              <a:latin typeface="Menl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0" dirty="0">
                <a:effectLst/>
                <a:latin typeface="Menlo"/>
              </a:rPr>
              <a:t>sim(</a:t>
            </a:r>
            <a:r>
              <a:rPr lang="en-US" sz="1800" b="0" i="0" dirty="0">
                <a:solidFill>
                  <a:srgbClr val="A709F5"/>
                </a:solidFill>
                <a:effectLst/>
                <a:latin typeface="Menlo"/>
              </a:rPr>
              <a:t>'RocketLander_version3.mdl'</a:t>
            </a:r>
            <a:r>
              <a:rPr lang="en-US" sz="1800" b="0" i="0" dirty="0">
                <a:effectLst/>
                <a:latin typeface="Menlo"/>
              </a:rPr>
              <a:t>,</a:t>
            </a:r>
            <a:r>
              <a:rPr lang="en-US" sz="1800" b="0" i="0" dirty="0" err="1">
                <a:effectLst/>
                <a:latin typeface="Menlo"/>
              </a:rPr>
              <a:t>Simulation_Time</a:t>
            </a:r>
            <a:r>
              <a:rPr lang="en-US" sz="1800" b="0" i="0" dirty="0">
                <a:effectLst/>
                <a:latin typeface="Menlo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Menlo"/>
              </a:rPr>
              <a:t>AccelerationData</a:t>
            </a:r>
            <a:r>
              <a:rPr lang="en-US" sz="1800" b="0" i="0" dirty="0">
                <a:effectLst/>
                <a:latin typeface="Menlo"/>
              </a:rPr>
              <a:t> = load(</a:t>
            </a:r>
            <a:r>
              <a:rPr lang="en-US" sz="1800" b="0" i="0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800" b="0" i="0" dirty="0" err="1">
                <a:solidFill>
                  <a:srgbClr val="A709F5"/>
                </a:solidFill>
                <a:effectLst/>
                <a:latin typeface="Menlo"/>
              </a:rPr>
              <a:t>IMU_noisy_data.mat</a:t>
            </a:r>
            <a:r>
              <a:rPr lang="en-US" sz="1800" b="0" i="0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800" b="0" i="0" dirty="0">
                <a:effectLst/>
                <a:latin typeface="Menlo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Menlo"/>
              </a:rPr>
              <a:t>AccelerationData</a:t>
            </a:r>
            <a:r>
              <a:rPr lang="en-US" sz="1800" b="0" i="0" dirty="0">
                <a:effectLst/>
                <a:latin typeface="Menlo"/>
              </a:rPr>
              <a:t> = </a:t>
            </a:r>
            <a:r>
              <a:rPr lang="en-US" sz="1800" b="0" i="0" dirty="0" err="1">
                <a:effectLst/>
                <a:latin typeface="Menlo"/>
              </a:rPr>
              <a:t>struct2array</a:t>
            </a:r>
            <a:r>
              <a:rPr lang="en-US" sz="1800" b="0" i="0" dirty="0">
                <a:effectLst/>
                <a:latin typeface="Menlo"/>
              </a:rPr>
              <a:t>(</a:t>
            </a:r>
            <a:r>
              <a:rPr lang="en-US" sz="1800" b="0" i="0" dirty="0" err="1">
                <a:effectLst/>
                <a:latin typeface="Menlo"/>
              </a:rPr>
              <a:t>AccelerationData</a:t>
            </a:r>
            <a:r>
              <a:rPr lang="en-US" sz="1800" b="0" i="0" dirty="0">
                <a:effectLst/>
                <a:latin typeface="Menlo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0" dirty="0" err="1">
                <a:effectLst/>
                <a:latin typeface="Menlo"/>
              </a:rPr>
              <a:t>AccelerationData</a:t>
            </a:r>
            <a:r>
              <a:rPr lang="en-US" sz="1800" b="0" i="0" dirty="0">
                <a:effectLst/>
                <a:latin typeface="Menlo"/>
              </a:rPr>
              <a:t> = </a:t>
            </a:r>
            <a:r>
              <a:rPr lang="en-US" sz="1800" b="0" i="0" dirty="0" err="1">
                <a:effectLst/>
                <a:latin typeface="Menlo"/>
              </a:rPr>
              <a:t>AccelerationData</a:t>
            </a:r>
            <a:r>
              <a:rPr lang="en-US" sz="1800" b="0" i="0" dirty="0">
                <a:effectLst/>
                <a:latin typeface="Menlo"/>
              </a:rPr>
              <a:t>';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6ABDA-2BA1-7226-AD59-3EA9A04810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04/10/2024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6FD47-FEF9-5C88-AD64-629FE5708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Luke Aagaard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CC5D29-61EA-15F3-0E7C-3EE0D36852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6EAB8-25CD-4166-73E3-F01E802B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88" y="2948579"/>
            <a:ext cx="2499577" cy="2888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D14876-407B-42E5-5142-0BE1B985F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26" y="681037"/>
            <a:ext cx="2859135" cy="2219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66AE47-B108-8A6A-25D6-7781A583E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160" y="675924"/>
            <a:ext cx="2886605" cy="2219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774C5F-2B12-C60F-BCD8-48E432CEE34E}"/>
              </a:ext>
            </a:extLst>
          </p:cNvPr>
          <p:cNvSpPr txBox="1"/>
          <p:nvPr/>
        </p:nvSpPr>
        <p:spPr>
          <a:xfrm>
            <a:off x="5294782" y="5201654"/>
            <a:ext cx="297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3DoF</a:t>
            </a:r>
            <a:r>
              <a:rPr lang="en-US" dirty="0"/>
              <a:t> animation block graphic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0E6738-ACBA-7019-BA23-F740AC51B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641" y="2984298"/>
            <a:ext cx="2234520" cy="22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A08D05F7-7090-42C5-4446-F6C7B02E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67" y="1813050"/>
            <a:ext cx="5229904" cy="39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AB58B1-AD27-9715-07C0-3BD93F26E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" y="1813050"/>
            <a:ext cx="5229904" cy="392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049323-FB32-1A3C-F319-50313740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5" y="239554"/>
            <a:ext cx="10013194" cy="882966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CCF7C-775F-A709-4E73-68258976F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5" y="1122520"/>
            <a:ext cx="10013195" cy="4351338"/>
          </a:xfrm>
        </p:spPr>
        <p:txBody>
          <a:bodyPr/>
          <a:lstStyle/>
          <a:p>
            <a:r>
              <a:rPr lang="en-US" dirty="0"/>
              <a:t>Input: raw (noisy) data from virtual sensors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E375D-1E11-AFA6-B355-FE5F45E4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4/9/2024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F98C4-0F57-0513-BFBF-055A1B8AD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Nathan Tardy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801D35-3BFE-B425-38A5-2ECD7EF7C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8A4043D1-EEC7-4C84-A4FD-9F7157774CD2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BAA4DC-67B0-A12A-25B3-E9F0180691B8}"/>
              </a:ext>
            </a:extLst>
          </p:cNvPr>
          <p:cNvSpPr/>
          <p:nvPr/>
        </p:nvSpPr>
        <p:spPr>
          <a:xfrm>
            <a:off x="3943621" y="2192827"/>
            <a:ext cx="793058" cy="67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1739F-5EF1-F4CB-3471-5553365A1CB0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4340150" y="2864542"/>
            <a:ext cx="38943" cy="2942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FD1D6F-204A-F69D-DE43-40DBB6E91E58}"/>
              </a:ext>
            </a:extLst>
          </p:cNvPr>
          <p:cNvSpPr txBox="1"/>
          <p:nvPr/>
        </p:nvSpPr>
        <p:spPr>
          <a:xfrm>
            <a:off x="3358518" y="5807016"/>
            <a:ext cx="20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acceleration along body axes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6FB92-2EDC-F2A5-24C3-A45AFBE6C299}"/>
              </a:ext>
            </a:extLst>
          </p:cNvPr>
          <p:cNvSpPr/>
          <p:nvPr/>
        </p:nvSpPr>
        <p:spPr>
          <a:xfrm>
            <a:off x="9146129" y="2192826"/>
            <a:ext cx="879731" cy="67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E9725F-0B0E-3FEA-2434-2F93FD43F19E}"/>
              </a:ext>
            </a:extLst>
          </p:cNvPr>
          <p:cNvCxnSpPr>
            <a:cxnSpLocks/>
            <a:stCxn id="20" idx="1"/>
            <a:endCxn id="18" idx="0"/>
          </p:cNvCxnSpPr>
          <p:nvPr/>
        </p:nvCxnSpPr>
        <p:spPr>
          <a:xfrm flipH="1">
            <a:off x="9585995" y="1269999"/>
            <a:ext cx="439865" cy="9228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67BC68-F234-BAF0-54A4-00DE2529E2EF}"/>
              </a:ext>
            </a:extLst>
          </p:cNvPr>
          <p:cNvSpPr txBox="1"/>
          <p:nvPr/>
        </p:nvSpPr>
        <p:spPr>
          <a:xfrm>
            <a:off x="10025860" y="946833"/>
            <a:ext cx="20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Angular velocity along body axes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D62658-C1F0-C1F7-E6AA-B1C19BA9EBF4}"/>
              </a:ext>
            </a:extLst>
          </p:cNvPr>
          <p:cNvSpPr txBox="1"/>
          <p:nvPr/>
        </p:nvSpPr>
        <p:spPr>
          <a:xfrm>
            <a:off x="10614552" y="2620104"/>
            <a:ext cx="1577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Only really 1 non-zero component due to nature of the motion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yaw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roll</a:t>
            </a:r>
          </a:p>
        </p:txBody>
      </p:sp>
    </p:spTree>
    <p:extLst>
      <p:ext uri="{BB962C8B-B14F-4D97-AF65-F5344CB8AC3E}">
        <p14:creationId xmlns:p14="http://schemas.microsoft.com/office/powerpoint/2010/main" val="353570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9323-FB32-1A3C-F319-50313740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5" y="239554"/>
            <a:ext cx="10013194" cy="882966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E375D-1E11-AFA6-B355-FE5F45E4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4/9/2024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F98C4-0F57-0513-BFBF-055A1B8AD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Nathan Tardy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801D35-3BFE-B425-38A5-2ECD7EF7C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8A4043D1-EEC7-4C84-A4FD-9F7157774CD2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7A9509-BFAF-3607-FC00-B6D30A388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4" y="1253331"/>
            <a:ext cx="10013195" cy="4351338"/>
          </a:xfrm>
        </p:spPr>
        <p:txBody>
          <a:bodyPr/>
          <a:lstStyle/>
          <a:p>
            <a:r>
              <a:rPr lang="en-US" dirty="0"/>
              <a:t>Method: FFT on noisy data (HW 4)</a:t>
            </a: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A30A07-79A9-AE1F-3FD4-7E67DAB1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9" y="1933839"/>
            <a:ext cx="9735040" cy="4146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E8EC4E-1900-7982-CBFA-B2D846DE566B}"/>
              </a:ext>
            </a:extLst>
          </p:cNvPr>
          <p:cNvSpPr/>
          <p:nvPr/>
        </p:nvSpPr>
        <p:spPr>
          <a:xfrm>
            <a:off x="702499" y="2851541"/>
            <a:ext cx="9735040" cy="2357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8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9323-FB32-1A3C-F319-50313740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5" y="239554"/>
            <a:ext cx="10013194" cy="882966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E375D-1E11-AFA6-B355-FE5F45E4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4/9/2024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F98C4-0F57-0513-BFBF-055A1B8AD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Nathan Tardy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801D35-3BFE-B425-38A5-2ECD7EF7C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8A4043D1-EEC7-4C84-A4FD-9F7157774CD2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566BC6-76C9-3C19-B2B5-ED52C0697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74" y="1353197"/>
            <a:ext cx="5535475" cy="415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2A4B19-F47C-17A0-D504-CD5CA0524472}"/>
              </a:ext>
            </a:extLst>
          </p:cNvPr>
          <p:cNvSpPr txBox="1"/>
          <p:nvPr/>
        </p:nvSpPr>
        <p:spPr>
          <a:xfrm>
            <a:off x="4012959" y="5576633"/>
            <a:ext cx="4166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Thin lines: noisy signal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Thick lines: cleaned signal (n = 11)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AD659052-7B8F-FD91-9654-9DA45193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4" y="1353197"/>
            <a:ext cx="5535476" cy="415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4198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CD4AAD27-67D2-D04C-AC90-AB191B6035A6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9B6EBF87-8944-D147-8C6F-4CD1554E9AE2}"/>
    </a:ext>
  </a:extLst>
</a:theme>
</file>

<file path=ppt/theme/theme3.xml><?xml version="1.0" encoding="utf-8"?>
<a:theme xmlns:a="http://schemas.openxmlformats.org/drawingml/2006/main" name="Main Content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1AAD1C11-A088-FD40-B79D-B57E4032059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20220681_PPT_Template (1)</Template>
  <TotalTime>253</TotalTime>
  <Words>238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Cover/Closing Slide</vt:lpstr>
      <vt:lpstr>Transition/Section Header Slide</vt:lpstr>
      <vt:lpstr>Main Content</vt:lpstr>
      <vt:lpstr>Sensor Fusion Toolbox for Rocket Motion</vt:lpstr>
      <vt:lpstr>Data Generation</vt:lpstr>
      <vt:lpstr>Data Generation</vt:lpstr>
      <vt:lpstr>Data Processing</vt:lpstr>
      <vt:lpstr>Data Processing</vt:lpstr>
      <vt:lpstr>Data 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Vehicle Motion by Linear Acceleration</dc:title>
  <dc:creator>Nate Tardy</dc:creator>
  <cp:lastModifiedBy>Luke Aagaard</cp:lastModifiedBy>
  <cp:revision>4</cp:revision>
  <dcterms:created xsi:type="dcterms:W3CDTF">2024-03-30T19:00:04Z</dcterms:created>
  <dcterms:modified xsi:type="dcterms:W3CDTF">2024-04-11T00:19:03Z</dcterms:modified>
</cp:coreProperties>
</file>